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Alexandria Medium" panose="020B0604020202020204" charset="-78"/>
      <p:regular r:id="rId13"/>
    </p:embeddedFont>
    <p:embeddedFont>
      <p:font typeface="Algerian" panose="04020705040A02060702" pitchFamily="82" charset="0"/>
      <p:regular r:id="rId14"/>
    </p:embeddedFont>
    <p:embeddedFont>
      <p:font typeface="Manrop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6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0225-E952-200F-6B24-9546586DC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5B226-23A8-97BF-024E-A07A7B5C6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CCACB-5B58-9C0E-1539-9FE6343EF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FD59D-0ED7-519B-ADD7-5BEAF32FC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3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hyperlink" Target="http://192.168.1.100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89" y="1025310"/>
            <a:ext cx="7556421" cy="2141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Smart Home Automation using Wi-Fi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620351" y="444624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4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Home Appliance Control</a:t>
            </a:r>
          </a:p>
          <a:p>
            <a:pPr marL="0" indent="0">
              <a:lnSpc>
                <a:spcPts val="3300"/>
              </a:lnSpc>
              <a:buNone/>
            </a:pPr>
            <a:r>
              <a:rPr lang="en-US" sz="4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 </a:t>
            </a:r>
          </a:p>
          <a:p>
            <a:pPr>
              <a:lnSpc>
                <a:spcPts val="3300"/>
              </a:lnSpc>
            </a:pPr>
            <a:r>
              <a:rPr lang="en-US" sz="4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with ESP8266 Microcontroller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280187" y="7313296"/>
            <a:ext cx="7556421" cy="626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Presented by: Aaska Pandey</a:t>
            </a:r>
            <a:b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</a:b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Year: 3rd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620351" y="5011222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664820" y="0"/>
            <a:ext cx="267496" cy="8229600"/>
          </a:xfrm>
          <a:prstGeom prst="rect">
            <a:avLst/>
          </a:prstGeom>
          <a:solidFill>
            <a:srgbClr val="AAE4FE"/>
          </a:solidFill>
          <a:ln/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24525-C803-FB70-70F0-9FFE9663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50"/>
            <a:ext cx="5408340" cy="8229600"/>
          </a:xfrm>
          <a:prstGeom prst="rect">
            <a:avLst/>
          </a:prstGeom>
        </p:spPr>
      </p:pic>
      <p:sp>
        <p:nvSpPr>
          <p:cNvPr id="10" name="Shape 4">
            <a:extLst>
              <a:ext uri="{FF2B5EF4-FFF2-40B4-BE49-F238E27FC236}">
                <a16:creationId xmlns:a16="http://schemas.microsoft.com/office/drawing/2014/main" id="{EEACBEB8-B512-A7DD-C74E-1DD473D63836}"/>
              </a:ext>
            </a:extLst>
          </p:cNvPr>
          <p:cNvSpPr/>
          <p:nvPr/>
        </p:nvSpPr>
        <p:spPr>
          <a:xfrm rot="16200000" flipH="1">
            <a:off x="10035539" y="-279821"/>
            <a:ext cx="45719" cy="7269033"/>
          </a:xfrm>
          <a:prstGeom prst="rect">
            <a:avLst/>
          </a:prstGeom>
          <a:solidFill>
            <a:srgbClr val="AAE4FE"/>
          </a:solidFill>
          <a:ln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F3CD5-1D8F-94C0-DEF5-23DA1CBAD255}"/>
              </a:ext>
            </a:extLst>
          </p:cNvPr>
          <p:cNvSpPr/>
          <p:nvPr/>
        </p:nvSpPr>
        <p:spPr>
          <a:xfrm>
            <a:off x="12678937" y="7605132"/>
            <a:ext cx="1862253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EB487-6AAC-6A57-EB30-6BB134CA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0872FB7-48A8-24E7-96CC-DEC447436177}"/>
              </a:ext>
            </a:extLst>
          </p:cNvPr>
          <p:cNvSpPr/>
          <p:nvPr/>
        </p:nvSpPr>
        <p:spPr>
          <a:xfrm>
            <a:off x="925339" y="378976"/>
            <a:ext cx="13114258" cy="1353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endParaRPr lang="en-US" sz="4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BEDB531-BBA7-F651-DCDD-6E1551249834}"/>
              </a:ext>
            </a:extLst>
          </p:cNvPr>
          <p:cNvSpPr/>
          <p:nvPr/>
        </p:nvSpPr>
        <p:spPr>
          <a:xfrm>
            <a:off x="925339" y="2274093"/>
            <a:ext cx="318670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AA55077-2077-F668-67AF-E76B276742F2}"/>
              </a:ext>
            </a:extLst>
          </p:cNvPr>
          <p:cNvSpPr/>
          <p:nvPr/>
        </p:nvSpPr>
        <p:spPr>
          <a:xfrm>
            <a:off x="925339" y="4639984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7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C224644-95E4-DBBB-AE5E-0CA3A3DD84B5}"/>
              </a:ext>
            </a:extLst>
          </p:cNvPr>
          <p:cNvSpPr/>
          <p:nvPr/>
        </p:nvSpPr>
        <p:spPr>
          <a:xfrm>
            <a:off x="925339" y="5062180"/>
            <a:ext cx="765714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7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7FA5BB6-03AE-7B0E-B768-078C02AB69C9}"/>
              </a:ext>
            </a:extLst>
          </p:cNvPr>
          <p:cNvSpPr/>
          <p:nvPr/>
        </p:nvSpPr>
        <p:spPr>
          <a:xfrm>
            <a:off x="925339" y="5971698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60DEAB6-8E28-C831-6901-5A7FC01B0FA3}"/>
              </a:ext>
            </a:extLst>
          </p:cNvPr>
          <p:cNvSpPr/>
          <p:nvPr/>
        </p:nvSpPr>
        <p:spPr>
          <a:xfrm>
            <a:off x="925339" y="6526649"/>
            <a:ext cx="765714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FE47857F-7E94-2375-ACB3-93B6A04F0A04}"/>
              </a:ext>
            </a:extLst>
          </p:cNvPr>
          <p:cNvSpPr/>
          <p:nvPr/>
        </p:nvSpPr>
        <p:spPr>
          <a:xfrm>
            <a:off x="741556" y="273250"/>
            <a:ext cx="13481824" cy="7493619"/>
          </a:xfrm>
          <a:prstGeom prst="roundRect">
            <a:avLst>
              <a:gd name="adj" fmla="val 11498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7D62D6BB-9A19-B582-C8A6-66D67228948E}"/>
              </a:ext>
            </a:extLst>
          </p:cNvPr>
          <p:cNvSpPr/>
          <p:nvPr/>
        </p:nvSpPr>
        <p:spPr>
          <a:xfrm>
            <a:off x="3151866" y="4020060"/>
            <a:ext cx="7657148" cy="817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7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6C326-3B0F-6408-060A-854B03235FB8}"/>
              </a:ext>
            </a:extLst>
          </p:cNvPr>
          <p:cNvSpPr txBox="1"/>
          <p:nvPr/>
        </p:nvSpPr>
        <p:spPr>
          <a:xfrm>
            <a:off x="3632820" y="2603156"/>
            <a:ext cx="8377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00B0F0"/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19BFBA-101A-7860-13CC-973D96891CD1}"/>
              </a:ext>
            </a:extLst>
          </p:cNvPr>
          <p:cNvSpPr/>
          <p:nvPr/>
        </p:nvSpPr>
        <p:spPr>
          <a:xfrm>
            <a:off x="12812751" y="7811308"/>
            <a:ext cx="1694986" cy="3623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74C5C531-B612-8F00-B081-45DC2100E020}"/>
              </a:ext>
            </a:extLst>
          </p:cNvPr>
          <p:cNvSpPr/>
          <p:nvPr/>
        </p:nvSpPr>
        <p:spPr>
          <a:xfrm rot="16200000" flipH="1">
            <a:off x="7151638" y="455649"/>
            <a:ext cx="45719" cy="7269033"/>
          </a:xfrm>
          <a:prstGeom prst="rect">
            <a:avLst/>
          </a:prstGeom>
          <a:solidFill>
            <a:srgbClr val="AAE4FE"/>
          </a:solidFill>
          <a:ln/>
        </p:spPr>
      </p:sp>
    </p:spTree>
    <p:extLst>
      <p:ext uri="{BB962C8B-B14F-4D97-AF65-F5344CB8AC3E}">
        <p14:creationId xmlns:p14="http://schemas.microsoft.com/office/powerpoint/2010/main" val="66130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13114258" cy="1353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6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Introduction: Building a Smart Home Foundation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58071" y="2490668"/>
            <a:ext cx="318670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What is a Smart Home?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8071" y="3045619"/>
            <a:ext cx="765714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home that integrates connected devices to automate and simplify daily tasks, bringing </a:t>
            </a:r>
            <a:r>
              <a:rPr lang="en-US" sz="1700" b="1" dirty="0">
                <a:solidFill>
                  <a:srgbClr val="00B0F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convenience, energy efficiency, and remote access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right to your fingertips.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071" y="430160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Why the ESP8266?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071" y="4856559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 is a </a:t>
            </a:r>
            <a:r>
              <a:rPr lang="en-US" sz="17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cheap, small, and powerful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Wi-Fi-enabled microcontroller.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071" y="5278755"/>
            <a:ext cx="765714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 can easily host a tiny web server, eliminating the need for a separate, expensive smart-home hub.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071" y="61882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Essence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8071" y="6743224"/>
            <a:ext cx="765714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Control up to four light bulbs through a responsive web-based interface accessible via any mobile device or laptop on the local Wi-Fi network.</a:t>
            </a: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18A2C4-9E3A-5B85-5A15-8AE2EE3C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935" y="1986216"/>
            <a:ext cx="4553362" cy="54499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4D2C76-4620-B469-34C2-3A3693ABC8CE}"/>
              </a:ext>
            </a:extLst>
          </p:cNvPr>
          <p:cNvSpPr/>
          <p:nvPr/>
        </p:nvSpPr>
        <p:spPr>
          <a:xfrm>
            <a:off x="12678937" y="7605132"/>
            <a:ext cx="1862253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7176"/>
            <a:ext cx="8821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Defining the Project Objectives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2379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aims to demonstrate a core concept in the Internet of Things (IoT): practical, local device control.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37798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07318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997637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761" y="3201710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390477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Primary Goal: Remote Control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74952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Enable remote ON/OFF control of up to four independent light bulbs via a web interface accessible from mobile phones and laptops.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3337798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307318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997637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8933" y="3201710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3904774"/>
            <a:ext cx="3223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74256" y="4395192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 a simple, intuitive, and responsive control panel that displays the real-time status (ON/OFF) of each controlled appliance.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3337798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307318"/>
            <a:ext cx="4196358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997637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2105" y="3201710"/>
            <a:ext cx="272177" cy="272177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3904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Safe Mains Control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7427" y="4395192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Demonstrate a practical IoT application that safely switches high-voltage mains power using a low-voltage relay module, ensuring proper isolation.</a:t>
            </a:r>
            <a:endParaRPr lang="en-US" sz="1750" dirty="0"/>
          </a:p>
        </p:txBody>
      </p:sp>
      <p:sp>
        <p:nvSpPr>
          <p:cNvPr id="22" name="Text 11"/>
          <p:cNvSpPr/>
          <p:nvPr/>
        </p:nvSpPr>
        <p:spPr>
          <a:xfrm>
            <a:off x="793790" y="672215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success depends on the webpage loading reliably and each bulb switching independently with immediate feedback in the UI.</a:t>
            </a: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83CC53-21FF-6315-8654-187FE56E848E}"/>
              </a:ext>
            </a:extLst>
          </p:cNvPr>
          <p:cNvSpPr/>
          <p:nvPr/>
        </p:nvSpPr>
        <p:spPr>
          <a:xfrm>
            <a:off x="12678937" y="7605132"/>
            <a:ext cx="1862253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6954" y="494764"/>
            <a:ext cx="7889319" cy="489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Essential Components for the Controller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48759" y="1235393"/>
            <a:ext cx="13532882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build relies on low-cost, readily available components, making it an excellent beginner project.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47" y="1745099"/>
            <a:ext cx="2107581" cy="188154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303770" y="3927157"/>
            <a:ext cx="22860" cy="3870365"/>
          </a:xfrm>
          <a:prstGeom prst="roundRect">
            <a:avLst>
              <a:gd name="adj" fmla="val 1028888"/>
            </a:avLst>
          </a:prstGeom>
          <a:solidFill>
            <a:srgbClr val="B3D5E4"/>
          </a:solidFill>
          <a:ln/>
        </p:spPr>
      </p:sp>
      <p:sp>
        <p:nvSpPr>
          <p:cNvPr id="8" name="Shape 3"/>
          <p:cNvSpPr/>
          <p:nvPr/>
        </p:nvSpPr>
        <p:spPr>
          <a:xfrm>
            <a:off x="7024568" y="4092059"/>
            <a:ext cx="313492" cy="22860"/>
          </a:xfrm>
          <a:prstGeom prst="roundRect">
            <a:avLst>
              <a:gd name="adj" fmla="val 1028888"/>
            </a:avLst>
          </a:prstGeom>
          <a:solidFill>
            <a:srgbClr val="B3D5E4"/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43" y="4044732"/>
            <a:ext cx="117515" cy="1175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251603" y="3980974"/>
            <a:ext cx="2436495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ESP8266 Microcontroller</a:t>
            </a:r>
            <a:endParaRPr lang="en-US" dirty="0"/>
          </a:p>
        </p:txBody>
      </p:sp>
      <p:sp>
        <p:nvSpPr>
          <p:cNvPr id="11" name="Text 5"/>
          <p:cNvSpPr/>
          <p:nvPr/>
        </p:nvSpPr>
        <p:spPr>
          <a:xfrm>
            <a:off x="548759" y="4319945"/>
            <a:ext cx="6139339" cy="601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Typically a NodeMCU or WeMos board, serving as the brain</a:t>
            </a:r>
          </a:p>
          <a:p>
            <a:pPr marL="0" indent="0" algn="r">
              <a:lnSpc>
                <a:spcPts val="19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Wi-Fi interface.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7292340" y="5032653"/>
            <a:ext cx="313492" cy="22860"/>
          </a:xfrm>
          <a:prstGeom prst="roundRect">
            <a:avLst>
              <a:gd name="adj" fmla="val 1028888"/>
            </a:avLst>
          </a:prstGeom>
          <a:solidFill>
            <a:srgbClr val="B3D5E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43" y="4985325"/>
            <a:ext cx="117515" cy="117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42302" y="4921568"/>
            <a:ext cx="239720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4-Channel Relay Module</a:t>
            </a:r>
            <a:endParaRPr lang="en-US" dirty="0"/>
          </a:p>
        </p:txBody>
      </p:sp>
      <p:sp>
        <p:nvSpPr>
          <p:cNvPr id="15" name="Text 8"/>
          <p:cNvSpPr/>
          <p:nvPr/>
        </p:nvSpPr>
        <p:spPr>
          <a:xfrm>
            <a:off x="7942302" y="5260538"/>
            <a:ext cx="6139339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 safety component to isolate the low-voltage ESP8266 from the high-voltage mains power supply.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7024568" y="5843468"/>
            <a:ext cx="313492" cy="22860"/>
          </a:xfrm>
          <a:prstGeom prst="roundRect">
            <a:avLst>
              <a:gd name="adj" fmla="val 1028888"/>
            </a:avLst>
          </a:prstGeom>
          <a:solidFill>
            <a:srgbClr val="B3D5E4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43" y="5796141"/>
            <a:ext cx="117515" cy="11751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433292" y="5732383"/>
            <a:ext cx="225480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Power Supply &amp; Wiring</a:t>
            </a:r>
            <a:endParaRPr lang="en-US" dirty="0"/>
          </a:p>
        </p:txBody>
      </p:sp>
      <p:sp>
        <p:nvSpPr>
          <p:cNvPr id="19" name="Text 11"/>
          <p:cNvSpPr/>
          <p:nvPr/>
        </p:nvSpPr>
        <p:spPr>
          <a:xfrm>
            <a:off x="548759" y="6071354"/>
            <a:ext cx="6139339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stable 5V DC adapter for the ESP8266, along with a DC jack, breadboard, and jumper wires for prototyping.</a:t>
            </a: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>
            <a:off x="7292340" y="6654284"/>
            <a:ext cx="313492" cy="22860"/>
          </a:xfrm>
          <a:prstGeom prst="roundRect">
            <a:avLst>
              <a:gd name="adj" fmla="val 1028888"/>
            </a:avLst>
          </a:prstGeom>
          <a:solidFill>
            <a:srgbClr val="B3D5E4"/>
          </a:solidFill>
          <a:ln/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43" y="6606957"/>
            <a:ext cx="117515" cy="11751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942302" y="6543199"/>
            <a:ext cx="1960007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Light Bulbs (x4)</a:t>
            </a:r>
            <a:endParaRPr lang="en-US" dirty="0"/>
          </a:p>
        </p:txBody>
      </p:sp>
      <p:sp>
        <p:nvSpPr>
          <p:cNvPr id="23" name="Text 14"/>
          <p:cNvSpPr/>
          <p:nvPr/>
        </p:nvSpPr>
        <p:spPr>
          <a:xfrm>
            <a:off x="7942302" y="6882170"/>
            <a:ext cx="613933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 LED or incandescent bulbs to be controlled via the relays.</a:t>
            </a:r>
            <a:endParaRPr lang="en-US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B965E0-8395-2902-8A70-D77BE5BA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783" y="1704237"/>
            <a:ext cx="3203569" cy="19554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8F6574-D9E9-F4BD-6BD9-5ABB25823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686" y="1691044"/>
            <a:ext cx="2293902" cy="19896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138AAD-3EE0-F5C2-FF74-66DF2D237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557293" y="1146345"/>
            <a:ext cx="2107271" cy="32035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F53EF8B-BD1A-CCF4-0A33-15157B67D4EE}"/>
              </a:ext>
            </a:extLst>
          </p:cNvPr>
          <p:cNvSpPr/>
          <p:nvPr/>
        </p:nvSpPr>
        <p:spPr>
          <a:xfrm>
            <a:off x="12678937" y="7605132"/>
            <a:ext cx="1862253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605" y="358735"/>
            <a:ext cx="7348299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Wiring the Components: The Circuit Diagram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56605" y="1164360"/>
            <a:ext cx="13717191" cy="60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Safety is paramount. The low-voltage control signals from the ESP8266 must be completely isolated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2000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from the mains power that controls the bulbs.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5" y="1661784"/>
            <a:ext cx="12977174" cy="68739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075" y="2190766"/>
            <a:ext cx="2540611" cy="38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ESP8266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81064" y="2540575"/>
            <a:ext cx="2540611" cy="60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Low-voltage control</a:t>
            </a:r>
          </a:p>
          <a:p>
            <a:pPr marL="0" indent="0" algn="r">
              <a:lnSpc>
                <a:spcPts val="1350"/>
              </a:lnSpc>
              <a:buNone/>
            </a:pPr>
            <a:endParaRPr lang="en-US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r">
              <a:lnSpc>
                <a:spcPts val="13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signals D1–D4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1321900" y="3917302"/>
            <a:ext cx="2527097" cy="38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4-Channel Relay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1321900" y="4320443"/>
            <a:ext cx="2527097" cy="60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Opto-isolated inputs</a:t>
            </a:r>
          </a:p>
          <a:p>
            <a:pPr marL="0" indent="0" algn="l">
              <a:lnSpc>
                <a:spcPts val="1350"/>
              </a:lnSpc>
              <a:buNone/>
            </a:pPr>
            <a:endParaRPr lang="en-US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IN1–IN4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80348" y="7225054"/>
            <a:ext cx="2446014" cy="38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Light Bulbs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83155" y="7605132"/>
            <a:ext cx="2446014" cy="608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Four AC mains loads,</a:t>
            </a:r>
          </a:p>
          <a:p>
            <a:pPr marL="0" indent="0" algn="r">
              <a:lnSpc>
                <a:spcPts val="1350"/>
              </a:lnSpc>
              <a:buNone/>
            </a:pPr>
            <a:endParaRPr lang="en-US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r">
              <a:lnSpc>
                <a:spcPts val="13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separated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750283-2CC3-8B5C-8652-5ACC5D639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9939">
            <a:off x="4104469" y="2122462"/>
            <a:ext cx="6289286" cy="59845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31C251-603A-59C6-E4C6-A388B6E03373}"/>
              </a:ext>
            </a:extLst>
          </p:cNvPr>
          <p:cNvSpPr/>
          <p:nvPr/>
        </p:nvSpPr>
        <p:spPr>
          <a:xfrm>
            <a:off x="12678937" y="7605132"/>
            <a:ext cx="1862253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479227"/>
            <a:ext cx="8141375" cy="543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6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Understanding the Working Principle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608052" y="1369695"/>
            <a:ext cx="1341429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automation process follows a precise five-step sequence, managed entirely on your local area network (LAN).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08052" y="1842968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222" y="2233851"/>
            <a:ext cx="260628" cy="2606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6732" y="2016681"/>
            <a:ext cx="225575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Network Connection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76732" y="2392323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ESP8266 first initializes and connects to your pre-configured home Wi-Fi network.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608052" y="3059192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222" y="3450074"/>
            <a:ext cx="260628" cy="2606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76732" y="3232904"/>
            <a:ext cx="2410182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Web Server Activation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476732" y="3608546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tiny, self-contained web server starts running on the ESP8266, ready to serve the control interface.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608052" y="4275415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222" y="4666297"/>
            <a:ext cx="260628" cy="2606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76732" y="4449128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User Interaction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476732" y="4824770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user opens the control page via the ESP8266's IP address and clicks an ON/OFF button.</a:t>
            </a:r>
            <a:endParaRPr lang="en-US" dirty="0"/>
          </a:p>
        </p:txBody>
      </p:sp>
      <p:sp>
        <p:nvSpPr>
          <p:cNvPr id="16" name="Shape 11"/>
          <p:cNvSpPr/>
          <p:nvPr/>
        </p:nvSpPr>
        <p:spPr>
          <a:xfrm>
            <a:off x="608052" y="5491639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222" y="5882521"/>
            <a:ext cx="260628" cy="26062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76732" y="5665351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Relay Control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1476732" y="6040993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ESP8266 server receives the request, updates the digital output pin (GPIO), which toggles the relay state.</a:t>
            </a:r>
            <a:endParaRPr lang="en-US" dirty="0"/>
          </a:p>
        </p:txBody>
      </p:sp>
      <p:sp>
        <p:nvSpPr>
          <p:cNvPr id="20" name="Shape 14"/>
          <p:cNvSpPr/>
          <p:nvPr/>
        </p:nvSpPr>
        <p:spPr>
          <a:xfrm>
            <a:off x="608052" y="6707862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222" y="7098744"/>
            <a:ext cx="260628" cy="26062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476732" y="6881574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Physical Action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1476732" y="7257217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relay switches, either powering or cutting power to the bulb, and the web UI updates for real-time status reflection.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D39F16-5EAA-C44D-DC1F-0C142143CEE0}"/>
              </a:ext>
            </a:extLst>
          </p:cNvPr>
          <p:cNvSpPr/>
          <p:nvPr/>
        </p:nvSpPr>
        <p:spPr>
          <a:xfrm>
            <a:off x="12678937" y="7605132"/>
            <a:ext cx="1862253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4742" y="546133"/>
            <a:ext cx="7198638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Demonstration and Live Output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120408" y="1427440"/>
            <a:ext cx="726340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Accessing the Control Panel and Real-Time Feedback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120408" y="2038826"/>
            <a:ext cx="7875984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Upon successful boot, the ESP8266 prints its assigned local IP address (e.g., </a:t>
            </a:r>
            <a:r>
              <a:rPr lang="en-US" sz="1400" u="sng" dirty="0">
                <a:solidFill>
                  <a:srgbClr val="5E87DD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http://192.168.1.100</a:t>
            </a: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to the serial monitor. This IP is then used by the client device.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120408" y="2822377"/>
            <a:ext cx="3847386" cy="2363510"/>
          </a:xfrm>
          <a:prstGeom prst="roundRect">
            <a:avLst>
              <a:gd name="adj" fmla="val 11498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22" y="3011091"/>
            <a:ext cx="543520" cy="54352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8545" y="3160514"/>
            <a:ext cx="244554" cy="2445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309122" y="3735705"/>
            <a:ext cx="226468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Responsive UI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309122" y="4127421"/>
            <a:ext cx="3469958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HTML interface adapts to different screen sizes, ensuring accessibility on both mobile and desktop devices.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10148887" y="2822377"/>
            <a:ext cx="3847505" cy="2363510"/>
          </a:xfrm>
          <a:prstGeom prst="roundRect">
            <a:avLst>
              <a:gd name="adj" fmla="val 11498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7602" y="3011091"/>
            <a:ext cx="543520" cy="54352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7025" y="3160514"/>
            <a:ext cx="244554" cy="2445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337602" y="3735705"/>
            <a:ext cx="241458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Immediate Response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0337602" y="4127421"/>
            <a:ext cx="3470077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connection is local and fast, resulting in negligible latency between a click and the bulb switching state.</a:t>
            </a:r>
            <a:endParaRPr lang="en-US" sz="1400" dirty="0"/>
          </a:p>
        </p:txBody>
      </p:sp>
      <p:sp>
        <p:nvSpPr>
          <p:cNvPr id="16" name="Shape 9"/>
          <p:cNvSpPr/>
          <p:nvPr/>
        </p:nvSpPr>
        <p:spPr>
          <a:xfrm>
            <a:off x="6120408" y="5366980"/>
            <a:ext cx="7875984" cy="2073593"/>
          </a:xfrm>
          <a:prstGeom prst="roundRect">
            <a:avLst>
              <a:gd name="adj" fmla="val 13106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9122" y="5555694"/>
            <a:ext cx="543520" cy="54352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58545" y="5705118"/>
            <a:ext cx="244554" cy="244554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6309122" y="6280309"/>
            <a:ext cx="226468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Live Status</a:t>
            </a:r>
            <a:endParaRPr lang="en-US" sz="1750" dirty="0"/>
          </a:p>
        </p:txBody>
      </p:sp>
      <p:sp>
        <p:nvSpPr>
          <p:cNvPr id="20" name="Text 11"/>
          <p:cNvSpPr/>
          <p:nvPr/>
        </p:nvSpPr>
        <p:spPr>
          <a:xfrm>
            <a:off x="6309122" y="6672024"/>
            <a:ext cx="7498556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web page reloads  the current status, providing immediate visual feedback on the state of the physical device.</a:t>
            </a: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F9E469-A7B8-1E16-3D5F-3B0E851EB715}"/>
              </a:ext>
            </a:extLst>
          </p:cNvPr>
          <p:cNvSpPr/>
          <p:nvPr/>
        </p:nvSpPr>
        <p:spPr>
          <a:xfrm>
            <a:off x="12678937" y="7605132"/>
            <a:ext cx="1862253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832108-06D1-CF9C-DD27-ED8EDFD93B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" y="-20834"/>
            <a:ext cx="5486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785" y="574119"/>
            <a:ext cx="5561290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6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Advantages 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565785" y="1588830"/>
            <a:ext cx="1349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serves as an extensible foundation for much more complex home automation systems.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65785" y="2603003"/>
            <a:ext cx="2425184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Advantages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484762" y="3527940"/>
            <a:ext cx="655224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Cost-Effective:</a:t>
            </a: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Uses inexpensive, widely available IoT components.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84762" y="4756308"/>
            <a:ext cx="1084210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Local Control:</a:t>
            </a: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Operates without reliance on external cloud servers, maintaining privacy and speed.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84762" y="6126999"/>
            <a:ext cx="11964846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Scalable:</a:t>
            </a: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Easily expanded to control more appliances or integrate additional sensors (temperature, motion, etc.).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519988" y="2004536"/>
            <a:ext cx="2706053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19988" y="3176468"/>
            <a:ext cx="202096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19988" y="3590568"/>
            <a:ext cx="655224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519988" y="4859417"/>
            <a:ext cx="202096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519988" y="5273516"/>
            <a:ext cx="6552248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7519988" y="6800969"/>
            <a:ext cx="202096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7519988" y="7215068"/>
            <a:ext cx="655224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3646EB-04AE-E8D4-1478-2E3EA2FEE5AA}"/>
              </a:ext>
            </a:extLst>
          </p:cNvPr>
          <p:cNvSpPr/>
          <p:nvPr/>
        </p:nvSpPr>
        <p:spPr>
          <a:xfrm>
            <a:off x="12678937" y="7605132"/>
            <a:ext cx="1862253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558403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6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Conclusion:</a:t>
            </a:r>
            <a:endParaRPr lang="en-US" sz="6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288" y="2137886"/>
            <a:ext cx="482202" cy="4822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9956" y="2247321"/>
            <a:ext cx="309467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Practical Demonstration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680205" y="3123465"/>
            <a:ext cx="7063145" cy="114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successfully demonstrated a practical, Wi-Fi-enabled control system for home lighting using a web-based UI and safe relay switching.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1944" y="4957179"/>
            <a:ext cx="482203" cy="4822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0943" y="5074444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Takeaway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6740943" y="5859319"/>
            <a:ext cx="7063145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ESP8266 offers a low-cost, extensible, and educational platform for experimenting with real-world smart-home solutions and more complex IoT projects.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6856690" y="5445800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856690" y="5884902"/>
            <a:ext cx="7063145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196965" y="7163753"/>
            <a:ext cx="4515088" cy="50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endParaRPr lang="en-US" sz="31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4F3358-8D11-A889-0F1A-8C5EFE718FCC}"/>
              </a:ext>
            </a:extLst>
          </p:cNvPr>
          <p:cNvSpPr/>
          <p:nvPr/>
        </p:nvSpPr>
        <p:spPr>
          <a:xfrm>
            <a:off x="12678937" y="7605132"/>
            <a:ext cx="1862253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D9AB4A0E-D580-42C9-F4B8-67303A612E8D}"/>
              </a:ext>
            </a:extLst>
          </p:cNvPr>
          <p:cNvSpPr/>
          <p:nvPr/>
        </p:nvSpPr>
        <p:spPr>
          <a:xfrm rot="16200000" flipH="1">
            <a:off x="9808622" y="-2098074"/>
            <a:ext cx="45719" cy="7269033"/>
          </a:xfrm>
          <a:prstGeom prst="rect">
            <a:avLst/>
          </a:prstGeom>
          <a:solidFill>
            <a:srgbClr val="AAE4FE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774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Manrope</vt:lpstr>
      <vt:lpstr>Alexandria Medium</vt:lpstr>
      <vt:lpstr>Algerian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Aaska Pandey</dc:creator>
  <cp:lastModifiedBy>aaska pandey</cp:lastModifiedBy>
  <cp:revision>2</cp:revision>
  <dcterms:created xsi:type="dcterms:W3CDTF">2025-10-30T10:52:58Z</dcterms:created>
  <dcterms:modified xsi:type="dcterms:W3CDTF">2025-12-11T06:32:32Z</dcterms:modified>
</cp:coreProperties>
</file>